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3" r:id="rId5"/>
    <p:sldId id="298" r:id="rId6"/>
    <p:sldId id="285" r:id="rId7"/>
    <p:sldId id="301" r:id="rId8"/>
    <p:sldId id="302" r:id="rId9"/>
    <p:sldId id="281" r:id="rId10"/>
    <p:sldId id="284" r:id="rId11"/>
    <p:sldId id="286" r:id="rId12"/>
    <p:sldId id="287" r:id="rId13"/>
    <p:sldId id="303" r:id="rId14"/>
    <p:sldId id="304" r:id="rId15"/>
    <p:sldId id="288" r:id="rId16"/>
    <p:sldId id="309" r:id="rId17"/>
    <p:sldId id="306" r:id="rId18"/>
    <p:sldId id="308" r:id="rId19"/>
    <p:sldId id="259" r:id="rId20"/>
    <p:sldId id="260" r:id="rId21"/>
    <p:sldId id="289" r:id="rId22"/>
    <p:sldId id="290" r:id="rId23"/>
    <p:sldId id="291" r:id="rId24"/>
    <p:sldId id="267" r:id="rId25"/>
    <p:sldId id="292" r:id="rId26"/>
    <p:sldId id="293" r:id="rId27"/>
    <p:sldId id="294" r:id="rId28"/>
    <p:sldId id="296" r:id="rId29"/>
    <p:sldId id="268" r:id="rId30"/>
    <p:sldId id="269" r:id="rId31"/>
    <p:sldId id="274" r:id="rId32"/>
    <p:sldId id="271" r:id="rId33"/>
    <p:sldId id="273" r:id="rId34"/>
    <p:sldId id="272" r:id="rId35"/>
    <p:sldId id="270" r:id="rId36"/>
    <p:sldId id="275" r:id="rId37"/>
    <p:sldId id="295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FFC000"/>
    <a:srgbClr val="A5A5A5"/>
    <a:srgbClr val="70AD47"/>
    <a:srgbClr val="4472C4"/>
    <a:srgbClr val="953540"/>
    <a:srgbClr val="146344"/>
    <a:srgbClr val="0F6841"/>
    <a:srgbClr val="0A5F3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7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Počet odevzdaných dotazníků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žáků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1. stupeň</c:v>
                </c:pt>
                <c:pt idx="1">
                  <c:v>2. stupeň</c:v>
                </c:pt>
                <c:pt idx="2">
                  <c:v>Celkem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267</c:v>
                </c:pt>
                <c:pt idx="1">
                  <c:v>116</c:v>
                </c:pt>
                <c:pt idx="2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odevzdaných dotazníků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1. stupeň</c:v>
                </c:pt>
                <c:pt idx="1">
                  <c:v>2. stupeň</c:v>
                </c:pt>
                <c:pt idx="2">
                  <c:v>Celkem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229</c:v>
                </c:pt>
                <c:pt idx="1">
                  <c:v>103</c:v>
                </c:pt>
                <c:pt idx="2">
                  <c:v>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6-456E-8B67-C6D5C62DD3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Je tvá cesta do/ze školy bezpečná?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 tvá cesta do/ze školy bezpečná?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F9-4A99-A910-BD6DB6CA6C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F9-4A99-A910-BD6DB6CA6C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DF9-4A99-A910-BD6DB6CA6CC3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DF9-4A99-A910-BD6DB6CA6CC3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DF9-4A99-A910-BD6DB6CA6CC3}"/>
                </c:ext>
              </c:extLst>
            </c:dLbl>
            <c:dLbl>
              <c:idx val="2"/>
              <c:layout>
                <c:manualLayout>
                  <c:x val="-1.5433375342552793E-2"/>
                  <c:y val="-2.1555698468605279E-17"/>
                </c:manualLayout>
              </c:layout>
              <c:spPr>
                <a:solidFill>
                  <a:srgbClr val="A5A5A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F9-4A99-A910-BD6DB6CA6C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Ano</c:v>
                </c:pt>
                <c:pt idx="1">
                  <c:v>Ne</c:v>
                </c:pt>
                <c:pt idx="2">
                  <c:v>Žádná odpověď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269</c:v>
                </c:pt>
                <c:pt idx="1">
                  <c:v>72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Jak se obvykle dopravuješ do školy?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Jak se obvykle dopravuješ do školy?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F4-4AD2-B4EB-E916783E2A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F4-4AD2-B4EB-E916783E2A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F4-4AD2-B4EB-E916783E2A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F4-4AD2-B4EB-E916783E2AC0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2F4-4AD2-B4EB-E916783E2AC0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2F4-4AD2-B4EB-E916783E2AC0}"/>
                </c:ext>
              </c:extLst>
            </c:dLbl>
            <c:dLbl>
              <c:idx val="2"/>
              <c:spPr>
                <a:solidFill>
                  <a:srgbClr val="A5A5A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2F4-4AD2-B4EB-E916783E2AC0}"/>
                </c:ext>
              </c:extLst>
            </c:dLbl>
            <c:dLbl>
              <c:idx val="3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2F4-4AD2-B4EB-E916783E2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Pěšky</c:v>
                </c:pt>
                <c:pt idx="1">
                  <c:v>Autem</c:v>
                </c:pt>
                <c:pt idx="2">
                  <c:v>Veřejnou dopravou</c:v>
                </c:pt>
                <c:pt idx="3">
                  <c:v>Na kole nebo koloběžce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273</c:v>
                </c:pt>
                <c:pt idx="1">
                  <c:v>39</c:v>
                </c:pt>
                <c:pt idx="2">
                  <c:v>37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Jak se obvykle dopravuješ ze školy?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Jak se obvykle dopravuješ do školy?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F4-4AD2-B4EB-E916783E2A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F4-4AD2-B4EB-E916783E2A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F4-4AD2-B4EB-E916783E2A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F4-4AD2-B4EB-E916783E2AC0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2F4-4AD2-B4EB-E916783E2AC0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2F4-4AD2-B4EB-E916783E2AC0}"/>
                </c:ext>
              </c:extLst>
            </c:dLbl>
            <c:dLbl>
              <c:idx val="2"/>
              <c:spPr>
                <a:solidFill>
                  <a:srgbClr val="A5A5A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2F4-4AD2-B4EB-E916783E2AC0}"/>
                </c:ext>
              </c:extLst>
            </c:dLbl>
            <c:dLbl>
              <c:idx val="3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2F4-4AD2-B4EB-E916783E2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Pěšky</c:v>
                </c:pt>
                <c:pt idx="1">
                  <c:v>Autem</c:v>
                </c:pt>
                <c:pt idx="2">
                  <c:v>Veřejnou dopravou</c:v>
                </c:pt>
                <c:pt idx="3">
                  <c:v>Na kole nebo koloběžce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286</c:v>
                </c:pt>
                <c:pt idx="1">
                  <c:v>27</c:v>
                </c:pt>
                <c:pt idx="2">
                  <c:v>36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Jak by ses chtěl dopravovat do/ze školy?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Jak se obvykle dopravuješ do školy?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F4-4AD2-B4EB-E916783E2A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F4-4AD2-B4EB-E916783E2A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F4-4AD2-B4EB-E916783E2A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F4-4AD2-B4EB-E916783E2AC0}"/>
              </c:ext>
            </c:extLst>
          </c:dPt>
          <c:dLbls>
            <c:dLbl>
              <c:idx val="0"/>
              <c:layout>
                <c:manualLayout>
                  <c:x val="9.921455577355286E-3"/>
                  <c:y val="2.3515579071134628E-2"/>
                </c:manualLayout>
              </c:layout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4-4AD2-B4EB-E916783E2AC0}"/>
                </c:ext>
              </c:extLst>
            </c:dLbl>
            <c:dLbl>
              <c:idx val="1"/>
              <c:layout>
                <c:manualLayout>
                  <c:x val="-1.7638143248631805E-2"/>
                  <c:y val="3.0570252792474929E-2"/>
                </c:manualLayout>
              </c:layout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4-4AD2-B4EB-E916783E2AC0}"/>
                </c:ext>
              </c:extLst>
            </c:dLbl>
            <c:dLbl>
              <c:idx val="2"/>
              <c:layout>
                <c:manualLayout>
                  <c:x val="-2.5354830919908158E-2"/>
                  <c:y val="-1.1757789535567314E-2"/>
                </c:manualLayout>
              </c:layout>
              <c:spPr>
                <a:solidFill>
                  <a:srgbClr val="A5A5A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4-4AD2-B4EB-E916783E2AC0}"/>
                </c:ext>
              </c:extLst>
            </c:dLbl>
            <c:dLbl>
              <c:idx val="3"/>
              <c:layout>
                <c:manualLayout>
                  <c:x val="-1.3228607436473822E-2"/>
                  <c:y val="-1.8812463256907701E-2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4-4AD2-B4EB-E916783E2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Pěšky</c:v>
                </c:pt>
                <c:pt idx="1">
                  <c:v>Autem</c:v>
                </c:pt>
                <c:pt idx="2">
                  <c:v>Veřejnou dopravou</c:v>
                </c:pt>
                <c:pt idx="3">
                  <c:v>Na kole nebo koloběžce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239</c:v>
                </c:pt>
                <c:pt idx="1">
                  <c:v>9</c:v>
                </c:pt>
                <c:pt idx="2">
                  <c:v>13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Pokud cestuješ jiným způsobem, než bys chtěl(a), napiš, co ti v tom brání?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65184692279067713"/>
          <c:y val="0.32314201465557552"/>
          <c:w val="0.27616002691552882"/>
          <c:h val="0.58909265971383207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Pokud cestuješ jiným způsobem, než bys chtěl(a), napiš, co ti v tom brání?</c:v>
                </c:pt>
              </c:strCache>
            </c:strRef>
          </c:tx>
          <c:dPt>
            <c:idx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CD-4B46-A08E-74245A2986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CD-4B46-A08E-74245A2986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CD-4B46-A08E-74245A2986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CD-4B46-A08E-74245A2986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CD-4B46-A08E-74245A2986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CD-4B46-A08E-74245A2986A9}"/>
              </c:ext>
            </c:extLst>
          </c:dPt>
          <c:dLbls>
            <c:dLbl>
              <c:idx val="0"/>
              <c:layout>
                <c:manualLayout>
                  <c:x val="2.4252446966868676E-2"/>
                  <c:y val="2.351557907113462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FFACA09-7C23-448C-AA1D-58AA1DEE00AE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400">
                          <a:solidFill>
                            <a:schemeClr val="tx1"/>
                          </a:solidFill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CD-4B46-A08E-74245A2986A9}"/>
                </c:ext>
              </c:extLst>
            </c:dLbl>
            <c:dLbl>
              <c:idx val="1"/>
              <c:layout>
                <c:manualLayout>
                  <c:x val="-4.2992974168539963E-2"/>
                  <c:y val="7.524985302763080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A6C477-5E3D-41F8-A20C-E7FEBCF6F62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400">
                          <a:solidFill>
                            <a:schemeClr val="tx1"/>
                          </a:solidFill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CD-4B46-A08E-74245A2986A9}"/>
                </c:ext>
              </c:extLst>
            </c:dLbl>
            <c:dLbl>
              <c:idx val="2"/>
              <c:layout>
                <c:manualLayout>
                  <c:x val="-6.9450189041487573E-2"/>
                  <c:y val="5.8788947677836566E-2"/>
                </c:manualLayout>
              </c:layout>
              <c:spPr>
                <a:solidFill>
                  <a:srgbClr val="A5A5A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CD-4B46-A08E-74245A2986A9}"/>
                </c:ext>
              </c:extLst>
            </c:dLbl>
            <c:dLbl>
              <c:idx val="3"/>
              <c:layout>
                <c:manualLayout>
                  <c:x val="-7.8269260665803447E-2"/>
                  <c:y val="-2.586713697824808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516D94F-0B62-4361-82C9-501102922718}" type="VALUE">
                      <a:rPr lang="en-US" dirty="0">
                        <a:solidFill>
                          <a:schemeClr val="tx1"/>
                        </a:solidFill>
                      </a:rPr>
                      <a:pPr>
                        <a:defRPr sz="2400">
                          <a:solidFill>
                            <a:schemeClr val="tx1"/>
                          </a:solidFill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FCD-4B46-A08E-74245A2986A9}"/>
                </c:ext>
              </c:extLst>
            </c:dLbl>
            <c:dLbl>
              <c:idx val="4"/>
              <c:layout>
                <c:manualLayout>
                  <c:x val="-4.4095358121579407E-2"/>
                  <c:y val="-7.760141093474430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6F816DD-F677-4CFF-98FD-4CB9F6175BC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400">
                          <a:solidFill>
                            <a:schemeClr val="tx1"/>
                          </a:solidFill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solidFill>
                  <a:srgbClr val="4472C4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FCD-4B46-A08E-74245A2986A9}"/>
                </c:ext>
              </c:extLst>
            </c:dLbl>
            <c:dLbl>
              <c:idx val="5"/>
              <c:layout>
                <c:manualLayout>
                  <c:x val="6.834780508844808E-2"/>
                  <c:y val="2.116402116402112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B70E5E-DA89-4F7D-B701-408087A36133}" type="VALUE">
                      <a:rPr lang="en-US" dirty="0">
                        <a:solidFill>
                          <a:schemeClr val="tx1"/>
                        </a:solidFill>
                      </a:rPr>
                      <a:pPr>
                        <a:defRPr sz="2400">
                          <a:solidFill>
                            <a:schemeClr val="tx1"/>
                          </a:solidFill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solidFill>
                  <a:srgbClr val="70AD47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FCD-4B46-A08E-74245A2986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Nic</c:v>
                </c:pt>
                <c:pt idx="1">
                  <c:v>Úschovna kola/koloběžky</c:v>
                </c:pt>
                <c:pt idx="2">
                  <c:v>Věk</c:v>
                </c:pt>
                <c:pt idx="3">
                  <c:v>Komplikovaná automobilová doprava v okolí školy</c:v>
                </c:pt>
                <c:pt idx="4">
                  <c:v>Strach</c:v>
                </c:pt>
                <c:pt idx="5">
                  <c:v>Komplikovaná veřejná doprava v okolí školy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279</c:v>
                </c:pt>
                <c:pt idx="1">
                  <c:v>43</c:v>
                </c:pt>
                <c:pt idx="2">
                  <c:v>21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1377777777777778"/>
          <c:w val="0.59917432309936214"/>
          <c:h val="0.85950367315196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Jsi spokojen s dopravní situací v okolí školy?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 tvá cesta do/ze školy bezpečná?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35-4BCC-9604-79943FDE13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35-4BCC-9604-79943FDE13F0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35-4BCC-9604-79943FDE13F0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D35-4BCC-9604-79943FDE13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184</c:v>
                </c:pt>
                <c:pt idx="1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35-4BCC-9604-79943FDE1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Jsi spokojen(a) s veřejnou dopravou v okolí školy?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Jak se obvykle dopravuješ do školy?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A3-4913-8C01-884E460469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A3-4913-8C01-884E460469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A3-4913-8C01-884E460469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A3-4913-8C01-884E46046987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DA3-4913-8C01-884E46046987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DA3-4913-8C01-884E46046987}"/>
                </c:ext>
              </c:extLst>
            </c:dLbl>
            <c:dLbl>
              <c:idx val="2"/>
              <c:spPr>
                <a:solidFill>
                  <a:srgbClr val="A5A5A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DA3-4913-8C01-884E46046987}"/>
                </c:ext>
              </c:extLst>
            </c:dLbl>
            <c:dLbl>
              <c:idx val="3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5DA3-4913-8C01-884E460469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Ano</c:v>
                </c:pt>
                <c:pt idx="1">
                  <c:v>Ne</c:v>
                </c:pt>
                <c:pt idx="2">
                  <c:v>Nepoužívám</c:v>
                </c:pt>
                <c:pt idx="3">
                  <c:v>Žádná odpověď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279</c:v>
                </c:pt>
                <c:pt idx="1">
                  <c:v>41</c:v>
                </c:pt>
                <c:pt idx="2">
                  <c:v>16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A3-4913-8C01-884E46046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Líbí se ti prostranství</a:t>
            </a:r>
            <a:r>
              <a:rPr lang="cs-CZ" sz="2400" baseline="0" dirty="0"/>
              <a:t> před školou?</a:t>
            </a:r>
            <a:r>
              <a:rPr lang="cs-CZ" sz="2400" dirty="0"/>
              <a:t>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Jak se obvykle dopravuješ do školy?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02-425F-AD85-B13FE3B0B5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02-425F-AD85-B13FE3B0B53B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302-425F-AD85-B13FE3B0B53B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302-425F-AD85-B13FE3B0B5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301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02-425F-AD85-B13FE3B0B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Počet odevzdaných map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žáků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1. stupeň</c:v>
                </c:pt>
                <c:pt idx="1">
                  <c:v>2. stupeň</c:v>
                </c:pt>
                <c:pt idx="2">
                  <c:v>Celkem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267</c:v>
                </c:pt>
                <c:pt idx="1">
                  <c:v>116</c:v>
                </c:pt>
                <c:pt idx="2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odevzdaných map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1. stupeň</c:v>
                </c:pt>
                <c:pt idx="1">
                  <c:v>2. stupeň</c:v>
                </c:pt>
                <c:pt idx="2">
                  <c:v>Celkem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238</c:v>
                </c:pt>
                <c:pt idx="1">
                  <c:v>111</c:v>
                </c:pt>
                <c:pt idx="2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6-456E-8B67-C6D5C62DD3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Nebezpečná místa - p</a:t>
            </a:r>
            <a:r>
              <a:rPr lang="en-US" sz="2400" dirty="0" err="1"/>
              <a:t>očet</a:t>
            </a:r>
            <a:r>
              <a:rPr lang="en-US" sz="2400" dirty="0"/>
              <a:t> </a:t>
            </a:r>
            <a:r>
              <a:rPr lang="en-US" sz="2400" dirty="0" err="1"/>
              <a:t>upozornění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upozornění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Přechod 1</c:v>
                </c:pt>
                <c:pt idx="1">
                  <c:v>Přechod 2</c:v>
                </c:pt>
                <c:pt idx="2">
                  <c:v>Přechod 3</c:v>
                </c:pt>
                <c:pt idx="3">
                  <c:v>Přechod 5</c:v>
                </c:pt>
                <c:pt idx="4">
                  <c:v>Přechod 6</c:v>
                </c:pt>
                <c:pt idx="5">
                  <c:v>Překážka 7</c:v>
                </c:pt>
                <c:pt idx="6">
                  <c:v>Nebezpečná křižovatka 10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36</c:v>
                </c:pt>
                <c:pt idx="1">
                  <c:v>22</c:v>
                </c:pt>
                <c:pt idx="2">
                  <c:v>8</c:v>
                </c:pt>
                <c:pt idx="3">
                  <c:v>20</c:v>
                </c:pt>
                <c:pt idx="4">
                  <c:v>13</c:v>
                </c:pt>
                <c:pt idx="5">
                  <c:v>3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BC-412D-A8A5-AADEB4CC01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85411535"/>
        <c:axId val="564957583"/>
      </c:barChart>
      <c:catAx>
        <c:axId val="685411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4957583"/>
        <c:crosses val="autoZero"/>
        <c:auto val="1"/>
        <c:lblAlgn val="ctr"/>
        <c:lblOffset val="100"/>
        <c:noMultiLvlLbl val="0"/>
      </c:catAx>
      <c:valAx>
        <c:axId val="5649575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541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Existuje pro vaše dítě bezpečná cesta do školy?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 tvá cesta do/ze školy bezpečná?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8C-41A7-B58C-982D2CA609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8C-41A7-B58C-982D2CA609C1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8C-41A7-B58C-982D2CA609C1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F8C-41A7-B58C-982D2CA609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254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8C-41A7-B58C-982D2CA60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PRŮMĚRNÁ DOBA CESTY DO ŠKOLY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Pěšky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</c:strCache>
            </c:strRef>
          </c:cat>
          <c:val>
            <c:numRef>
              <c:f>List1!$B$2:$B$6</c:f>
              <c:numCache>
                <c:formatCode>0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7</c:v>
                </c:pt>
                <c:pt idx="3">
                  <c:v>8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Autem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</c:strCache>
            </c:strRef>
          </c:cat>
          <c:val>
            <c:numRef>
              <c:f>List1!$C$2:$C$6</c:f>
              <c:numCache>
                <c:formatCode>0</c:formatCode>
                <c:ptCount val="5"/>
                <c:pt idx="0">
                  <c:v>0</c:v>
                </c:pt>
                <c:pt idx="1">
                  <c:v>16</c:v>
                </c:pt>
                <c:pt idx="2">
                  <c:v>0</c:v>
                </c:pt>
                <c:pt idx="3">
                  <c:v>10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B-4AC0-B7A4-D1F9F168BD6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2C</c:v>
                </c:pt>
              </c:strCache>
            </c:strRef>
          </c:cat>
          <c:val>
            <c:numRef>
              <c:f>List1!$D$2:$D$6</c:f>
              <c:numCache>
                <c:formatCode>0</c:formatCode>
                <c:ptCount val="5"/>
                <c:pt idx="0">
                  <c:v>8</c:v>
                </c:pt>
                <c:pt idx="1">
                  <c:v>13</c:v>
                </c:pt>
                <c:pt idx="2">
                  <c:v>7</c:v>
                </c:pt>
                <c:pt idx="3">
                  <c:v>9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B-4AC0-B7A4-D1F9F168BD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PRŮMĚRNÁ DOBA CESTY DO ŠKOLY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Pěšky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3A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5A</c:v>
                </c:pt>
                <c:pt idx="6">
                  <c:v>5B</c:v>
                </c:pt>
              </c:strCache>
            </c:strRef>
          </c:cat>
          <c:val>
            <c:numRef>
              <c:f>List1!$B$2:$B$8</c:f>
              <c:numCache>
                <c:formatCode>0</c:formatCode>
                <c:ptCount val="7"/>
                <c:pt idx="0">
                  <c:v>11.777777777777779</c:v>
                </c:pt>
                <c:pt idx="1">
                  <c:v>9.1999999999999993</c:v>
                </c:pt>
                <c:pt idx="2">
                  <c:v>8.25</c:v>
                </c:pt>
                <c:pt idx="3">
                  <c:v>7.5</c:v>
                </c:pt>
                <c:pt idx="4">
                  <c:v>8.5652173913043477</c:v>
                </c:pt>
                <c:pt idx="5">
                  <c:v>13</c:v>
                </c:pt>
                <c:pt idx="6">
                  <c:v>9.4375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8-40F4-8128-96F7C122F993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Autem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3A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5A</c:v>
                </c:pt>
                <c:pt idx="6">
                  <c:v>5B</c:v>
                </c:pt>
              </c:strCache>
            </c:strRef>
          </c:cat>
          <c:val>
            <c:numRef>
              <c:f>List1!$C$2:$C$8</c:f>
              <c:numCache>
                <c:formatCode>0</c:formatCode>
                <c:ptCount val="7"/>
                <c:pt idx="0">
                  <c:v>4.333333333333333</c:v>
                </c:pt>
                <c:pt idx="1">
                  <c:v>0</c:v>
                </c:pt>
                <c:pt idx="2">
                  <c:v>8</c:v>
                </c:pt>
                <c:pt idx="3">
                  <c:v>16.666666666666668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98-40F4-8128-96F7C122F993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3A</c:v>
                </c:pt>
                <c:pt idx="1">
                  <c:v>3B</c:v>
                </c:pt>
                <c:pt idx="2">
                  <c:v>3C</c:v>
                </c:pt>
                <c:pt idx="3">
                  <c:v>4A</c:v>
                </c:pt>
                <c:pt idx="4">
                  <c:v>4B</c:v>
                </c:pt>
                <c:pt idx="5">
                  <c:v>5A</c:v>
                </c:pt>
                <c:pt idx="6">
                  <c:v>5B</c:v>
                </c:pt>
              </c:strCache>
            </c:strRef>
          </c:cat>
          <c:val>
            <c:numRef>
              <c:f>List1!$D$2:$D$8</c:f>
              <c:numCache>
                <c:formatCode>0</c:formatCode>
                <c:ptCount val="7"/>
                <c:pt idx="0">
                  <c:v>8.0555555555555554</c:v>
                </c:pt>
                <c:pt idx="1">
                  <c:v>9</c:v>
                </c:pt>
                <c:pt idx="2">
                  <c:v>8.125</c:v>
                </c:pt>
                <c:pt idx="3">
                  <c:v>12.083333333333334</c:v>
                </c:pt>
                <c:pt idx="4">
                  <c:v>9</c:v>
                </c:pt>
                <c:pt idx="5">
                  <c:v>13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98-40F4-8128-96F7C122F9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PRŮMĚRNÁ DOBA CESTY DO ŠKOLY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2126223483434338E-2"/>
          <c:y val="0.40124558504261043"/>
          <c:w val="0.97574755303313132"/>
          <c:h val="0.47875848852226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Pěšky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6A</c:v>
                </c:pt>
                <c:pt idx="1">
                  <c:v>6B</c:v>
                </c:pt>
                <c:pt idx="2">
                  <c:v>7A</c:v>
                </c:pt>
                <c:pt idx="3">
                  <c:v>7B</c:v>
                </c:pt>
                <c:pt idx="4">
                  <c:v>8A</c:v>
                </c:pt>
                <c:pt idx="5">
                  <c:v>9A</c:v>
                </c:pt>
              </c:strCache>
            </c:strRef>
          </c:cat>
          <c:val>
            <c:numRef>
              <c:f>List1!$B$2:$B$7</c:f>
              <c:numCache>
                <c:formatCode>0</c:formatCode>
                <c:ptCount val="6"/>
                <c:pt idx="0">
                  <c:v>6.7222222222222223</c:v>
                </c:pt>
                <c:pt idx="1">
                  <c:v>11</c:v>
                </c:pt>
                <c:pt idx="2">
                  <c:v>10.294117647058824</c:v>
                </c:pt>
                <c:pt idx="3">
                  <c:v>9.764705882352942</c:v>
                </c:pt>
                <c:pt idx="4">
                  <c:v>9.6666666666666661</c:v>
                </c:pt>
                <c:pt idx="5">
                  <c:v>7.2142857142857144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C2-4A05-A4FC-6906ABC0476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Autem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6A</c:v>
                </c:pt>
                <c:pt idx="1">
                  <c:v>6B</c:v>
                </c:pt>
                <c:pt idx="2">
                  <c:v>7A</c:v>
                </c:pt>
                <c:pt idx="3">
                  <c:v>7B</c:v>
                </c:pt>
                <c:pt idx="4">
                  <c:v>8A</c:v>
                </c:pt>
                <c:pt idx="5">
                  <c:v>9A</c:v>
                </c:pt>
              </c:strCache>
            </c:strRef>
          </c:cat>
          <c:val>
            <c:numRef>
              <c:f>List1!$C$2:$C$7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0</c:v>
                </c:pt>
                <c:pt idx="3">
                  <c:v>20</c:v>
                </c:pt>
                <c:pt idx="4">
                  <c:v>20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C2-4A05-A4FC-6906ABC0476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6A</c:v>
                </c:pt>
                <c:pt idx="1">
                  <c:v>6B</c:v>
                </c:pt>
                <c:pt idx="2">
                  <c:v>7A</c:v>
                </c:pt>
                <c:pt idx="3">
                  <c:v>7B</c:v>
                </c:pt>
                <c:pt idx="4">
                  <c:v>8A</c:v>
                </c:pt>
                <c:pt idx="5">
                  <c:v>9A</c:v>
                </c:pt>
              </c:strCache>
            </c:strRef>
          </c:cat>
          <c:val>
            <c:numRef>
              <c:f>List1!$D$2:$D$7</c:f>
              <c:numCache>
                <c:formatCode>0</c:formatCode>
                <c:ptCount val="6"/>
                <c:pt idx="0">
                  <c:v>7</c:v>
                </c:pt>
                <c:pt idx="1">
                  <c:v>13</c:v>
                </c:pt>
                <c:pt idx="2">
                  <c:v>10</c:v>
                </c:pt>
                <c:pt idx="3">
                  <c:v>14.882352941176471</c:v>
                </c:pt>
                <c:pt idx="4">
                  <c:v>14.833333333333332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C2-4A05-A4FC-6906ABC047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PRŮMĚRNÁ DOBA CESTY DO ŠKOLY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2126223483434338E-2"/>
          <c:y val="0.28131613177982379"/>
          <c:w val="0.97574755303313132"/>
          <c:h val="0.59868794178505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Pěšky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List1!$B$2</c:f>
              <c:numCache>
                <c:formatCode>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66-4BE5-B918-BB812569F15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Autem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List1!$C$2</c:f>
              <c:numCache>
                <c:formatCode>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66-4BE5-B918-BB812569F156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Celkem</c:v>
                </c:pt>
              </c:strCache>
            </c:strRef>
          </c:cat>
          <c:val>
            <c:numRef>
              <c:f>List1!$D$2</c:f>
              <c:numCache>
                <c:formatCode>0</c:formatCode>
                <c:ptCount val="1"/>
                <c:pt idx="0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66-4BE5-B918-BB812569F1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Jste spokojeni</a:t>
            </a:r>
            <a:r>
              <a:rPr lang="cs-CZ" sz="2400" baseline="0" dirty="0"/>
              <a:t> s dopravní situací v okolí školy</a:t>
            </a:r>
            <a:r>
              <a:rPr lang="cs-CZ" sz="2400" dirty="0"/>
              <a:t>?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 tvá cesta do/ze školy bezpečná?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93-4E5C-B331-EC8D1EBA40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93-4E5C-B331-EC8D1EBA40F9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693-4E5C-B331-EC8D1EBA40F9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693-4E5C-B331-EC8D1EBA4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203</c:v>
                </c:pt>
                <c:pt idx="1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93-4E5C-B331-EC8D1EBA4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Líbí se vám prostranství před školou? - rodiče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Je tvá cesta do/ze školy bezpečná?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EF-48D7-98EF-428D0AE830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EF-48D7-98EF-428D0AE83042}"/>
              </c:ext>
            </c:extLst>
          </c:dPt>
          <c:dLbls>
            <c:dLbl>
              <c:idx val="0"/>
              <c:spPr>
                <a:solidFill>
                  <a:srgbClr val="5B9BD5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1EF-48D7-98EF-428D0AE83042}"/>
                </c:ext>
              </c:extLst>
            </c:dLbl>
            <c:dLbl>
              <c:idx val="1"/>
              <c:spPr>
                <a:solidFill>
                  <a:srgbClr val="ED7D3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1EF-48D7-98EF-428D0AE830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272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EF-48D7-98EF-428D0AE83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dirty="0"/>
              <a:t>Počet odevzdaných dotazníků - ŽÁCI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žáků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1. stupeň</c:v>
                </c:pt>
                <c:pt idx="1">
                  <c:v>2. stupeň</c:v>
                </c:pt>
                <c:pt idx="2">
                  <c:v>Celkem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267</c:v>
                </c:pt>
                <c:pt idx="1">
                  <c:v>116</c:v>
                </c:pt>
                <c:pt idx="2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6-456E-8B67-C6D5C62DD3D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odevzdaných dotazníků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1. stupeň</c:v>
                </c:pt>
                <c:pt idx="1">
                  <c:v>2. stupeň</c:v>
                </c:pt>
                <c:pt idx="2">
                  <c:v>Celkem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238</c:v>
                </c:pt>
                <c:pt idx="1">
                  <c:v>111</c:v>
                </c:pt>
                <c:pt idx="2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6-456E-8B67-C6D5C62DD3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0189391"/>
        <c:axId val="598078031"/>
      </c:barChart>
      <c:catAx>
        <c:axId val="56018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8078031"/>
        <c:crosses val="autoZero"/>
        <c:auto val="1"/>
        <c:lblAlgn val="ctr"/>
        <c:lblOffset val="100"/>
        <c:noMultiLvlLbl val="0"/>
      </c:catAx>
      <c:valAx>
        <c:axId val="5980780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18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49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82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04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48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73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79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89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67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8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1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028D0-C698-4F5A-B4B0-AF0836243C1D}" type="datetimeFigureOut">
              <a:rPr lang="cs-CZ" smtClean="0"/>
              <a:t>14.02.2018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F9993-A488-4EA3-A64F-C39C3568C3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64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BEZPEČNÉ CESTY DO ŠKOLY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ZŠ A MŠ DOLÁKOVA</a:t>
            </a:r>
          </a:p>
          <a:p>
            <a:r>
              <a:rPr lang="cs-CZ" dirty="0"/>
              <a:t>2017/2018</a:t>
            </a:r>
          </a:p>
        </p:txBody>
      </p:sp>
    </p:spTree>
    <p:extLst>
      <p:ext uri="{BB962C8B-B14F-4D97-AF65-F5344CB8AC3E}">
        <p14:creationId xmlns:p14="http://schemas.microsoft.com/office/powerpoint/2010/main" val="1198677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026269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35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639530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8094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23476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6261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803920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456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510151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298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090946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4543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5" name="Zástupný symbol pro obsah 5">
            <a:extLst>
              <a:ext uri="{FF2B5EF4-FFF2-40B4-BE49-F238E27FC236}">
                <a16:creationId xmlns:a16="http://schemas.microsoft.com/office/drawing/2014/main" id="{7BC0354C-B0DA-434A-838E-17CD8A64E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859144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E0D78F2C-D1EC-4ADF-B762-59C64F15CB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899420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983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vyhodnocení</a:t>
            </a:r>
          </a:p>
        </p:txBody>
      </p:sp>
      <p:graphicFrame>
        <p:nvGraphicFramePr>
          <p:cNvPr id="5" name="Zástupný symbol pro obsah 5">
            <a:extLst>
              <a:ext uri="{FF2B5EF4-FFF2-40B4-BE49-F238E27FC236}">
                <a16:creationId xmlns:a16="http://schemas.microsoft.com/office/drawing/2014/main" id="{A28D4768-D3B2-4BB8-9F14-3BEBA7141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782367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745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66C147-6122-4875-AFB2-D374C993D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494" y="1260000"/>
            <a:ext cx="8005012" cy="536488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95164DC-D666-4654-9366-EEA1EEDA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Výběr lokality pro mapování</a:t>
            </a:r>
          </a:p>
        </p:txBody>
      </p:sp>
    </p:spTree>
    <p:extLst>
      <p:ext uri="{BB962C8B-B14F-4D97-AF65-F5344CB8AC3E}">
        <p14:creationId xmlns:p14="http://schemas.microsoft.com/office/powerpoint/2010/main" val="315814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2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260000"/>
            <a:ext cx="11549550" cy="5598000"/>
          </a:xfrm>
        </p:spPr>
        <p:txBody>
          <a:bodyPr>
            <a:normAutofit/>
          </a:bodyPr>
          <a:lstStyle/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Dotazník pro rodiče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Dotazník pro žáky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Výběr lokality pro mapování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Mapování žáků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Třídní mapy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Školní mapa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Problematická místa - seznam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Nebezpečná místa - fotodokumentace</a:t>
            </a:r>
          </a:p>
        </p:txBody>
      </p:sp>
    </p:spTree>
    <p:extLst>
      <p:ext uri="{BB962C8B-B14F-4D97-AF65-F5344CB8AC3E}">
        <p14:creationId xmlns:p14="http://schemas.microsoft.com/office/powerpoint/2010/main" val="168039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689" y="1260000"/>
            <a:ext cx="7166621" cy="53740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943" y="1259286"/>
            <a:ext cx="7165367" cy="53747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689" y="1259286"/>
            <a:ext cx="7165367" cy="53740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435" y="1258687"/>
            <a:ext cx="7165367" cy="53746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927" y="1257973"/>
            <a:ext cx="7164575" cy="537402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Mapování žáků - ukázky</a:t>
            </a:r>
          </a:p>
        </p:txBody>
      </p:sp>
    </p:spTree>
    <p:extLst>
      <p:ext uri="{BB962C8B-B14F-4D97-AF65-F5344CB8AC3E}">
        <p14:creationId xmlns:p14="http://schemas.microsoft.com/office/powerpoint/2010/main" val="278283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Mapování žáků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00239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798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Třídní mapy - ukázky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B4996F2-CBB5-48C7-8154-F107FA74D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489" y="1259998"/>
            <a:ext cx="6173021" cy="53504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3E1B59E-75BF-474D-9068-00738F2A7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489" y="1256836"/>
            <a:ext cx="6173021" cy="53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2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Třídní mapy - všechna nebezpečná místa (25x)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3C027BB-7D36-4896-8788-59760CDF1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126" y="1260000"/>
            <a:ext cx="7897748" cy="5353631"/>
          </a:xfrm>
        </p:spPr>
      </p:pic>
    </p:spTree>
    <p:extLst>
      <p:ext uri="{BB962C8B-B14F-4D97-AF65-F5344CB8AC3E}">
        <p14:creationId xmlns:p14="http://schemas.microsoft.com/office/powerpoint/2010/main" val="983321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2F73E704-4850-45A7-96F8-59AF6420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Třídní mapy - vyhodnocení nebezpečných míst (8x)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2506056" y="1239252"/>
            <a:ext cx="7179885" cy="5358668"/>
            <a:chOff x="2506056" y="1239252"/>
            <a:chExt cx="7179885" cy="535866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D320D53F-24D0-44AD-BDEA-9FA3B7D05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056" y="1239252"/>
              <a:ext cx="7179885" cy="5358668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320D53F-24D0-44AD-BDEA-9FA3B7D05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7957" y="2983231"/>
              <a:ext cx="2309813" cy="209550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320D53F-24D0-44AD-BDEA-9FA3B7D05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9364" y="2938781"/>
              <a:ext cx="168593" cy="298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16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Třídní mapy - vyhodnocení</a:t>
            </a:r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B6121F2B-0F5D-4B41-9DC8-60A39F33D9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786257"/>
              </p:ext>
            </p:extLst>
          </p:nvPr>
        </p:nvGraphicFramePr>
        <p:xfrm>
          <a:off x="312000" y="1260000"/>
          <a:ext cx="11537100" cy="540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0288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Školní mapa - tvorba</a:t>
            </a:r>
            <a:endParaRPr lang="cs-CZ" sz="4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C13CD4-C333-4795-80A3-ABDC6C09A6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50" y="1260000"/>
            <a:ext cx="6406300" cy="53363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F836B9-69E4-456B-8B99-4C5556205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850" y="1260000"/>
            <a:ext cx="6406300" cy="53363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3E3245-09A1-4F82-BE2C-9EADC3E02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850" y="1260000"/>
            <a:ext cx="6406300" cy="533639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0F1AF80-4C74-4DED-8D32-027F9816DD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892850" y="1256416"/>
            <a:ext cx="6406300" cy="53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Školní mapa - finální mapa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00EE87-25C8-40A2-9DAD-ED2AD7E71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147" y="1260000"/>
            <a:ext cx="7821705" cy="53671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6DA4A1-CF63-434F-AA9D-16A1701A5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148" y="1259999"/>
            <a:ext cx="7821704" cy="53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D266CAA7-A0BE-4CC3-8DC7-60E5E56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8872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Problematická místa - seznam</a:t>
            </a:r>
            <a:endParaRPr lang="cs-CZ" sz="4000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628650" y="1260000"/>
            <a:ext cx="11549550" cy="5598000"/>
          </a:xfrm>
        </p:spPr>
        <p:txBody>
          <a:bodyPr>
            <a:normAutofit/>
          </a:bodyPr>
          <a:lstStyle/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Křižovatka Dolákova - Feřtekova (chybějící přechod; 36x) 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Západní křižovatka Dolákova - Hackerova a navazující úsek ul. Hackerova (nebezpečný přechod; 22x)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Přechod přes Hackerovu u 4,východní křižovatky s ul. Dolákova (nebezpečný přechod; 8x)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Křížení ul. Kusého a hlavní pěší osy procházející sídlištěm (chybějící přechod; 20x)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Přechod přes Feřtekovu u točny autobusů (nebezpečný přechod; 13x)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Křižovatka Feřtekova - Kusého (nebezpečná křižovatka; 18x)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Přechod v ulici Dolákova před hlavním vchodem před školou (nebezpečný přechod; 10x)</a:t>
            </a:r>
          </a:p>
          <a:p>
            <a:pPr marL="360363" indent="-360363">
              <a:lnSpc>
                <a:spcPts val="3200"/>
              </a:lnSpc>
              <a:buFont typeface="+mj-lt"/>
              <a:buAutoNum type="arabicParenR"/>
            </a:pPr>
            <a:r>
              <a:rPr lang="cs-CZ" sz="2000" dirty="0"/>
              <a:t>Chodník v ulici Dolákova (nebezpečný překážka; 3x)</a:t>
            </a:r>
          </a:p>
        </p:txBody>
      </p:sp>
    </p:spTree>
    <p:extLst>
      <p:ext uri="{BB962C8B-B14F-4D97-AF65-F5344CB8AC3E}">
        <p14:creationId xmlns:p14="http://schemas.microsoft.com/office/powerpoint/2010/main" val="373619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582ECB8-F5A2-41C3-AAA6-979C8D53E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7" y="1491961"/>
            <a:ext cx="7663128" cy="51037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CCF2C27-266F-4F79-886A-8EEF31EBC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7" y="1494649"/>
            <a:ext cx="7664685" cy="51048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40229DA-3326-41B3-8EBD-1E6DF583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7" y="1490924"/>
            <a:ext cx="7664685" cy="51048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BFFE790-0C58-4796-9B13-775045F5F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497337"/>
            <a:ext cx="7664685" cy="5104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F879C7E-B53A-4E11-B962-44AEDBEE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487199"/>
            <a:ext cx="7664685" cy="51048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6736A4A-9DD9-4A03-BACA-6A8FF13D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490924"/>
            <a:ext cx="7664685" cy="51048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C95D591-1B6F-4FAB-83E3-4941D6E25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494131"/>
            <a:ext cx="7664685" cy="51048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B89953E-E55C-48DF-A3A4-9E0314AC2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487199"/>
            <a:ext cx="7664685" cy="51048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51B1F71C-46ED-4987-9E0B-951226A2F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0025"/>
            <a:ext cx="7664685" cy="510480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CFB2271A-8A69-475A-8E68-5B8ABC2684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488236"/>
            <a:ext cx="7664685" cy="5104800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E3161072-1F97-4130-9ED9-7E44F06E87EA}"/>
              </a:ext>
            </a:extLst>
          </p:cNvPr>
          <p:cNvSpPr txBox="1">
            <a:spLocks/>
          </p:cNvSpPr>
          <p:nvPr/>
        </p:nvSpPr>
        <p:spPr>
          <a:xfrm>
            <a:off x="312000" y="0"/>
            <a:ext cx="11076436" cy="1496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chybějící přechod 1 (36x)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Křižovatka Dolákova - Feřtekova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07E5C96-C9F6-4D2D-AF1B-F65C5AC536AB}"/>
              </a:ext>
            </a:extLst>
          </p:cNvPr>
          <p:cNvSpPr txBox="1"/>
          <p:nvPr/>
        </p:nvSpPr>
        <p:spPr>
          <a:xfrm>
            <a:off x="7976685" y="1481823"/>
            <a:ext cx="3601316" cy="36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Vysoká koncentrace žáků na cestě do školy</a:t>
            </a:r>
          </a:p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Spoustu žáků chodí po druhé straně chodníku a na konci nemá kde bezpečně přejít</a:t>
            </a:r>
          </a:p>
        </p:txBody>
      </p:sp>
    </p:spTree>
    <p:extLst>
      <p:ext uri="{BB962C8B-B14F-4D97-AF65-F5344CB8AC3E}">
        <p14:creationId xmlns:p14="http://schemas.microsoft.com/office/powerpoint/2010/main" val="13306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rodiče - otázky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5B52BA6-107B-465F-9B0B-59E16146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0000"/>
            <a:ext cx="11563350" cy="5598000"/>
          </a:xfrm>
        </p:spPr>
        <p:txBody>
          <a:bodyPr>
            <a:normAutofit/>
          </a:bodyPr>
          <a:lstStyle/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Existuje pro Vaše dítě bezpečná cesta do školy a zpět domů?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dirty="0"/>
              <a:t>Dopravuje se Vaše dítě do školy samo a jak? </a:t>
            </a:r>
            <a:r>
              <a:rPr lang="cs-CZ" sz="2000" b="1" dirty="0"/>
              <a:t>Kolik času mu cesta v průměru zabere?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dirty="0"/>
              <a:t>Vozíte dítě do školy autem, a pokud ano, proč? </a:t>
            </a:r>
            <a:r>
              <a:rPr lang="cs-CZ" sz="2000" b="1" dirty="0"/>
              <a:t>Kolik času Vám cesta zabere?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dirty="0"/>
              <a:t>Jaké podmínky by musely být splněny, aby se Vaše dítě mohlo dopravovat do školy samo?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Jak jste spokojeni s dopravní situací v bezprostředním okolí školy </a:t>
            </a:r>
            <a:r>
              <a:rPr lang="cs-CZ" sz="2000" dirty="0"/>
              <a:t>a jaké změny byste přivítali?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Líbí se Vám prostranství přímo před školou? </a:t>
            </a:r>
            <a:r>
              <a:rPr lang="cs-CZ" sz="2000" dirty="0"/>
              <a:t>Jaké změny případně navrhujete?</a:t>
            </a:r>
          </a:p>
        </p:txBody>
      </p:sp>
    </p:spTree>
    <p:extLst>
      <p:ext uri="{BB962C8B-B14F-4D97-AF65-F5344CB8AC3E}">
        <p14:creationId xmlns:p14="http://schemas.microsoft.com/office/powerpoint/2010/main" val="259959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CAFABB71-FA5B-48C2-89DA-4DB17FDB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9381"/>
            <a:ext cx="7664685" cy="510480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770F4CE6-84BA-43D5-9ED1-8762E84F4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C33CC053-E69A-4FDF-ABEB-DADADB538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8C03B4B5-5320-4F0F-91AC-38C8774DD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BFDD995-3219-4543-AF3B-BE91C93DE72B}"/>
              </a:ext>
            </a:extLst>
          </p:cNvPr>
          <p:cNvSpPr txBox="1">
            <a:spLocks/>
          </p:cNvSpPr>
          <p:nvPr/>
        </p:nvSpPr>
        <p:spPr>
          <a:xfrm>
            <a:off x="312000" y="0"/>
            <a:ext cx="11880000" cy="1509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nebezpečný přechod 2 (22x)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Západní křižovatka Dolákova - Hackerova a navazující úsek ul. Hackerova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109191F-696D-4E34-8431-E10E5D030E53}"/>
              </a:ext>
            </a:extLst>
          </p:cNvPr>
          <p:cNvSpPr txBox="1"/>
          <p:nvPr/>
        </p:nvSpPr>
        <p:spPr>
          <a:xfrm>
            <a:off x="7976685" y="1509381"/>
            <a:ext cx="360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360363">
              <a:buFont typeface="Arial" panose="020B0604020202020204" pitchFamily="34" charset="0"/>
              <a:buChar char="•"/>
            </a:pPr>
            <a:r>
              <a:rPr lang="cs-CZ" sz="2800" dirty="0"/>
              <a:t>Nepřehlednost přechodu kvůli popelnicím a hrozící nebezpečí díky husté ranní dopravě</a:t>
            </a:r>
          </a:p>
        </p:txBody>
      </p:sp>
    </p:spTree>
    <p:extLst>
      <p:ext uri="{BB962C8B-B14F-4D97-AF65-F5344CB8AC3E}">
        <p14:creationId xmlns:p14="http://schemas.microsoft.com/office/powerpoint/2010/main" val="35681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700935C-BE62-4DCE-A384-22CC017C3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DE52B0F-9C60-45CA-9037-96E4DA343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6931B7-8781-437B-9EF3-6B5DDD9C6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2D08128-E6AD-4077-8B28-A078BF204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9381"/>
            <a:ext cx="7664685" cy="51048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5C81DFC-B70E-4D7B-B4E9-DB311AEC3FBC}"/>
              </a:ext>
            </a:extLst>
          </p:cNvPr>
          <p:cNvSpPr txBox="1">
            <a:spLocks/>
          </p:cNvSpPr>
          <p:nvPr/>
        </p:nvSpPr>
        <p:spPr>
          <a:xfrm>
            <a:off x="312000" y="0"/>
            <a:ext cx="11880000" cy="1509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nebezpečný přechod 3 (8x)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Přechod přes Hackerovu u 4,východní křižovatky s ul. Dolákova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3016F9-6E42-4DBF-A63A-7AF27D9D0C1C}"/>
              </a:ext>
            </a:extLst>
          </p:cNvPr>
          <p:cNvSpPr txBox="1"/>
          <p:nvPr/>
        </p:nvSpPr>
        <p:spPr>
          <a:xfrm>
            <a:off x="7976685" y="1509381"/>
            <a:ext cx="360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Vysoká koncentrace žáků na cestě do školy (i s dětmi docházející do MŠ)</a:t>
            </a:r>
          </a:p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Vysoký automobilový provoz v ranních hodinách</a:t>
            </a:r>
          </a:p>
        </p:txBody>
      </p:sp>
    </p:spTree>
    <p:extLst>
      <p:ext uri="{BB962C8B-B14F-4D97-AF65-F5344CB8AC3E}">
        <p14:creationId xmlns:p14="http://schemas.microsoft.com/office/powerpoint/2010/main" val="34097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0DF2BDE-0A4F-4C7D-9093-F112B5A6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3" y="1507825"/>
            <a:ext cx="7664685" cy="5104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78D5D4-CCA1-425C-8100-A276E002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3" y="1507825"/>
            <a:ext cx="7664685" cy="51048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360FD39-2701-404C-B12A-F827124CE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2" y="1507825"/>
            <a:ext cx="7664685" cy="51048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109243B-6BA7-4DB6-B083-5976643FE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2" y="1507825"/>
            <a:ext cx="7664685" cy="51048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2DB99FA-A1D1-44E7-B7E1-52610BE70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2" y="1507825"/>
            <a:ext cx="7664685" cy="51048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DAB8464-52E0-41E9-B4D8-842572518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825"/>
            <a:ext cx="7664685" cy="51048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488B747-BDD1-4E33-9995-809792AF7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5"/>
            <a:ext cx="7664685" cy="510480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20E275B-70AA-4D6A-935D-F803C268DB65}"/>
              </a:ext>
            </a:extLst>
          </p:cNvPr>
          <p:cNvSpPr txBox="1">
            <a:spLocks/>
          </p:cNvSpPr>
          <p:nvPr/>
        </p:nvSpPr>
        <p:spPr>
          <a:xfrm>
            <a:off x="312000" y="1"/>
            <a:ext cx="11880000" cy="1507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chybějící přechod 4 (20x)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Křížení ul. Kusého a hlavní pěší osy procházející sídlištěm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91DE29D-1E0B-4C50-A793-023A7F50B77A}"/>
              </a:ext>
            </a:extLst>
          </p:cNvPr>
          <p:cNvSpPr txBox="1"/>
          <p:nvPr/>
        </p:nvSpPr>
        <p:spPr>
          <a:xfrm>
            <a:off x="7976685" y="1507825"/>
            <a:ext cx="3600450" cy="36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Vysoká koncentrace žáků na cestě do školy</a:t>
            </a:r>
          </a:p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Spoustu žáků zde přechází přes silnici, i když zde není přechod (ani obytná zóna)</a:t>
            </a:r>
          </a:p>
        </p:txBody>
      </p:sp>
    </p:spTree>
    <p:extLst>
      <p:ext uri="{BB962C8B-B14F-4D97-AF65-F5344CB8AC3E}">
        <p14:creationId xmlns:p14="http://schemas.microsoft.com/office/powerpoint/2010/main" val="17799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4B0CB7-1A8F-4E80-8008-8A9420E2B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826"/>
            <a:ext cx="7664685" cy="51048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BD9B02-6A88-4164-8500-AE29E6186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6"/>
            <a:ext cx="7664685" cy="5104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68A3EB-3FC6-4C31-8A86-9565F8558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6"/>
            <a:ext cx="7664685" cy="51048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414533A-7C61-4F1F-90E3-2FC31311E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6"/>
            <a:ext cx="7664685" cy="51048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087E22B-273A-4BD3-9771-9A2A1ED2E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6"/>
            <a:ext cx="7664685" cy="5104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33D95E1-34E3-4A98-8A18-5FDC73DB6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6"/>
            <a:ext cx="7664685" cy="51048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4D35875-D117-4C0B-8D28-8B5841F7A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6"/>
            <a:ext cx="7664685" cy="51048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9DC025C-3778-4D77-8498-80D91BD7F5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9" y="1507826"/>
            <a:ext cx="7664685" cy="5104800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EB667AA7-5D6B-4C52-8AF4-47A8F3EEE65B}"/>
              </a:ext>
            </a:extLst>
          </p:cNvPr>
          <p:cNvSpPr txBox="1">
            <a:spLocks/>
          </p:cNvSpPr>
          <p:nvPr/>
        </p:nvSpPr>
        <p:spPr>
          <a:xfrm>
            <a:off x="312000" y="0"/>
            <a:ext cx="11880000" cy="1507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nebezpečný přechod 5 (13x)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Přechod přes Feřtekovu u točny autobusů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3468C7-9451-4F61-A9A7-9121A78599F7}"/>
              </a:ext>
            </a:extLst>
          </p:cNvPr>
          <p:cNvSpPr txBox="1"/>
          <p:nvPr/>
        </p:nvSpPr>
        <p:spPr>
          <a:xfrm>
            <a:off x="7983882" y="1507826"/>
            <a:ext cx="3600000" cy="41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Vysoká koncentrace motorových vozidel, kvůli:</a:t>
            </a:r>
          </a:p>
          <a:p>
            <a:pPr marL="900113" lvl="1" indent="-360363">
              <a:buFont typeface="Arial" panose="020B0604020202020204" pitchFamily="34" charset="0"/>
              <a:buChar char="•"/>
            </a:pPr>
            <a:r>
              <a:rPr lang="cs-CZ" sz="2800" dirty="0"/>
              <a:t>Autobusové konečné stanici</a:t>
            </a:r>
          </a:p>
          <a:p>
            <a:pPr marL="900113" lvl="1" indent="-360363">
              <a:buFont typeface="Arial" panose="020B0604020202020204" pitchFamily="34" charset="0"/>
              <a:buChar char="•"/>
            </a:pPr>
            <a:r>
              <a:rPr lang="cs-CZ" sz="2800" dirty="0"/>
              <a:t>Příjezdu žáků autem</a:t>
            </a:r>
          </a:p>
          <a:p>
            <a:pPr marL="900113" lvl="1" indent="-360363">
              <a:buFont typeface="Arial" panose="020B0604020202020204" pitchFamily="34" charset="0"/>
              <a:buChar char="•"/>
            </a:pPr>
            <a:r>
              <a:rPr lang="cs-CZ" sz="2800" dirty="0"/>
              <a:t>Úzké silnici (Feřtekova)</a:t>
            </a:r>
          </a:p>
        </p:txBody>
      </p:sp>
    </p:spTree>
    <p:extLst>
      <p:ext uri="{BB962C8B-B14F-4D97-AF65-F5344CB8AC3E}">
        <p14:creationId xmlns:p14="http://schemas.microsoft.com/office/powerpoint/2010/main" val="33497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B7D0B8D-20EB-4C87-9D9B-E5CE3412F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4" y="1507825"/>
            <a:ext cx="7664685" cy="5104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AE4AE6-B9EE-4CF9-8822-88B55DFCE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3" y="1507825"/>
            <a:ext cx="7664685" cy="5104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BAAB54-2307-44DC-88C1-AE734136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2" y="1507825"/>
            <a:ext cx="7664685" cy="51048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10E60FB-B812-4A3C-831C-48ECF7403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2" y="1507825"/>
            <a:ext cx="7664685" cy="51048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74E6DCF-1ED9-4CCD-9086-7AF504F01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2" y="1507825"/>
            <a:ext cx="7664685" cy="51048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065784A-5A7B-42D1-A21E-85AC184E7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825"/>
            <a:ext cx="7664685" cy="51048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47AD5B3-57A0-4B9C-B089-43177433E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825"/>
            <a:ext cx="7664685" cy="510480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AA602E8-EC14-48D1-B7BB-D2ABC556A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825"/>
            <a:ext cx="7664685" cy="51048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2FD88A38-B528-4F2E-ACF4-6B772C997C53}"/>
              </a:ext>
            </a:extLst>
          </p:cNvPr>
          <p:cNvSpPr txBox="1">
            <a:spLocks/>
          </p:cNvSpPr>
          <p:nvPr/>
        </p:nvSpPr>
        <p:spPr>
          <a:xfrm>
            <a:off x="312000" y="1"/>
            <a:ext cx="11880000" cy="1507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nebezpečná křižovatka 6 (18x)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Křižovatka Feřtekova - Kusého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0BBBA6E-CE9D-4E45-B805-E4F82A7A40C8}"/>
              </a:ext>
            </a:extLst>
          </p:cNvPr>
          <p:cNvSpPr txBox="1"/>
          <p:nvPr/>
        </p:nvSpPr>
        <p:spPr>
          <a:xfrm>
            <a:off x="7976685" y="1507825"/>
            <a:ext cx="360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Vysoká frekvence aut (všemi směry)</a:t>
            </a:r>
          </a:p>
          <a:p>
            <a:pPr marL="539750" indent="-360363">
              <a:buFont typeface="Arial" panose="020B0604020202020204" pitchFamily="34" charset="0"/>
              <a:buChar char="•"/>
            </a:pPr>
            <a:r>
              <a:rPr lang="cs-CZ" sz="2800" dirty="0"/>
              <a:t>Nebezpečí kvůli autům parkujícím v křižovatce (přes které není vidět)</a:t>
            </a:r>
          </a:p>
        </p:txBody>
      </p:sp>
    </p:spTree>
    <p:extLst>
      <p:ext uri="{BB962C8B-B14F-4D97-AF65-F5344CB8AC3E}">
        <p14:creationId xmlns:p14="http://schemas.microsoft.com/office/powerpoint/2010/main" val="7784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F2D9CE8A-6B7B-46A3-9F15-85FDC89F5BA0}"/>
              </a:ext>
            </a:extLst>
          </p:cNvPr>
          <p:cNvSpPr txBox="1">
            <a:spLocks/>
          </p:cNvSpPr>
          <p:nvPr/>
        </p:nvSpPr>
        <p:spPr>
          <a:xfrm>
            <a:off x="312000" y="1"/>
            <a:ext cx="11880000" cy="150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nepřehledný přechod 7 (10x)</a:t>
            </a:r>
          </a:p>
          <a:p>
            <a:pPr lvl="1" algn="ctr"/>
            <a:r>
              <a:rPr lang="cs-CZ" sz="2400" dirty="0">
                <a:latin typeface="+mj-lt"/>
              </a:rPr>
              <a:t>Přechod v ulici Dolákova před hlavním vchodem před školou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5E9BC41-0867-405C-9F34-970A910F9FAB}"/>
              </a:ext>
            </a:extLst>
          </p:cNvPr>
          <p:cNvSpPr txBox="1"/>
          <p:nvPr/>
        </p:nvSpPr>
        <p:spPr>
          <a:xfrm>
            <a:off x="7986568" y="1507993"/>
            <a:ext cx="360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360363">
              <a:buFont typeface="Arial" panose="020B0604020202020204" pitchFamily="34" charset="0"/>
              <a:buChar char="•"/>
            </a:pPr>
            <a:r>
              <a:rPr lang="cs-CZ" sz="2800" dirty="0"/>
              <a:t>Vysoká koncentrace aut dovážejících žáky do školy</a:t>
            </a:r>
          </a:p>
          <a:p>
            <a:pPr marL="539750" indent="-360363">
              <a:buFont typeface="Arial" panose="020B0604020202020204" pitchFamily="34" charset="0"/>
              <a:buChar char="•"/>
            </a:pPr>
            <a:r>
              <a:rPr lang="cs-CZ" sz="2800" dirty="0"/>
              <a:t>Auta zastavují - před, nebo na přechodu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993"/>
            <a:ext cx="6806399" cy="5104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993"/>
            <a:ext cx="6806399" cy="5104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" y="1507993"/>
            <a:ext cx="6806400" cy="51048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993"/>
            <a:ext cx="6806400" cy="51048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0" y="1507993"/>
            <a:ext cx="6806400" cy="51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91C1D77A-3C63-4B86-BA10-F781C5956250}"/>
              </a:ext>
            </a:extLst>
          </p:cNvPr>
          <p:cNvSpPr txBox="1">
            <a:spLocks/>
          </p:cNvSpPr>
          <p:nvPr/>
        </p:nvSpPr>
        <p:spPr>
          <a:xfrm>
            <a:off x="312000" y="0"/>
            <a:ext cx="11880000" cy="150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3600" dirty="0"/>
              <a:t>Nebezpečné místo - nebezpečná překážka 8 (3x) </a:t>
            </a:r>
          </a:p>
          <a:p>
            <a:pPr algn="ctr">
              <a:lnSpc>
                <a:spcPct val="100000"/>
              </a:lnSpc>
            </a:pPr>
            <a:r>
              <a:rPr lang="cs-CZ" sz="2400" dirty="0"/>
              <a:t>Chodník v ulici Dolákova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DF8E8D-49C0-4D1C-BD07-E5A044C03BA3}"/>
              </a:ext>
            </a:extLst>
          </p:cNvPr>
          <p:cNvSpPr txBox="1"/>
          <p:nvPr/>
        </p:nvSpPr>
        <p:spPr>
          <a:xfrm>
            <a:off x="7975605" y="1480117"/>
            <a:ext cx="360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Auta parkující na celé šíři chodníku</a:t>
            </a:r>
          </a:p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Neumožňuje bezpečně jít po chodníku</a:t>
            </a:r>
          </a:p>
          <a:p>
            <a:pPr marL="539750" lvl="0" indent="-360363">
              <a:buFont typeface="Arial" panose="020B0604020202020204" pitchFamily="34" charset="0"/>
              <a:buChar char="•"/>
            </a:pPr>
            <a:r>
              <a:rPr lang="cs-CZ" sz="2800" dirty="0"/>
              <a:t>Žáci jsou nuceni jít po silnici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7E3E10C-5DC2-44B5-BEF0-6499BC494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15" y="1480117"/>
            <a:ext cx="7664686" cy="51048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CDEBFB6-F9D3-4ADF-8010-D06333779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16" y="1480117"/>
            <a:ext cx="7664685" cy="51048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AA38855-4E26-4172-8CE9-4D2F25FE5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07" y="1480117"/>
            <a:ext cx="7664685" cy="51048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C46F8F4-D84C-4D2D-A92E-DCAAAF9F73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98" y="1480117"/>
            <a:ext cx="7663604" cy="513034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8A32B1F-5FF0-47C3-8C8B-CDE818FE95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99" y="1480117"/>
            <a:ext cx="7663605" cy="513034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BD9D5E2-7831-4FE5-B9B6-E6A6DF8A6D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00" y="1480117"/>
            <a:ext cx="7663605" cy="51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7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98775"/>
          </a:xfrm>
        </p:spPr>
        <p:txBody>
          <a:bodyPr>
            <a:noAutofit/>
          </a:bodyPr>
          <a:lstStyle/>
          <a:p>
            <a:r>
              <a:rPr lang="cs-CZ" dirty="0"/>
              <a:t>AMÁLIE GEMELOVÁ</a:t>
            </a:r>
          </a:p>
          <a:p>
            <a:r>
              <a:rPr lang="cs-CZ" dirty="0"/>
              <a:t>ANNA JANÁČKOVÁ</a:t>
            </a:r>
          </a:p>
          <a:p>
            <a:r>
              <a:rPr lang="cs-CZ" dirty="0"/>
              <a:t>LUKÁŠ ANDRLE</a:t>
            </a:r>
          </a:p>
          <a:p>
            <a:r>
              <a:rPr lang="cs-CZ" dirty="0"/>
              <a:t>ADAM KRUPKA</a:t>
            </a:r>
          </a:p>
          <a:p>
            <a:r>
              <a:rPr lang="cs-CZ" dirty="0"/>
              <a:t>DANIEL ČIHÁK</a:t>
            </a:r>
          </a:p>
          <a:p>
            <a:r>
              <a:rPr lang="cs-CZ" dirty="0"/>
              <a:t>SIMONA VYVÁŽILOVÁ</a:t>
            </a:r>
          </a:p>
        </p:txBody>
      </p:sp>
    </p:spTree>
    <p:extLst>
      <p:ext uri="{BB962C8B-B14F-4D97-AF65-F5344CB8AC3E}">
        <p14:creationId xmlns:p14="http://schemas.microsoft.com/office/powerpoint/2010/main" val="258010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rodiče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074732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9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rodiče - vyhodnocení</a:t>
            </a:r>
          </a:p>
        </p:txBody>
      </p:sp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47AC2254-6A7A-4B7B-AB50-4FB714B23C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401770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957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CBF7988-D214-42C9-A7D7-0A0BDEDC2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64" y="1260000"/>
            <a:ext cx="7299028" cy="53694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rodiče - vyhodnocení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310134"/>
              </p:ext>
            </p:extLst>
          </p:nvPr>
        </p:nvGraphicFramePr>
        <p:xfrm>
          <a:off x="312000" y="1283175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Zástupný symbol pro obsah 5">
            <a:extLst>
              <a:ext uri="{FF2B5EF4-FFF2-40B4-BE49-F238E27FC236}">
                <a16:creationId xmlns:a16="http://schemas.microsoft.com/office/drawing/2014/main" id="{7DCE4058-BC6A-41AA-A0B3-C9B4B88C17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236634"/>
              </p:ext>
            </p:extLst>
          </p:nvPr>
        </p:nvGraphicFramePr>
        <p:xfrm>
          <a:off x="311999" y="1283175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391360"/>
              </p:ext>
            </p:extLst>
          </p:nvPr>
        </p:nvGraphicFramePr>
        <p:xfrm>
          <a:off x="311998" y="1283175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Zástupný symbol pro obsah 5">
            <a:extLst>
              <a:ext uri="{FF2B5EF4-FFF2-40B4-BE49-F238E27FC236}">
                <a16:creationId xmlns:a16="http://schemas.microsoft.com/office/drawing/2014/main" id="{4849C10E-2A68-45C4-8BF4-770C3E3ECB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839228"/>
              </p:ext>
            </p:extLst>
          </p:nvPr>
        </p:nvGraphicFramePr>
        <p:xfrm>
          <a:off x="311997" y="1283175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3023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Graphic spid="4" grpId="0">
        <p:bldAsOne/>
      </p:bldGraphic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rodiče - vyhodnocení</a:t>
            </a:r>
          </a:p>
        </p:txBody>
      </p:sp>
      <p:graphicFrame>
        <p:nvGraphicFramePr>
          <p:cNvPr id="3" name="Zástupný symbol pro obsah 5">
            <a:extLst>
              <a:ext uri="{FF2B5EF4-FFF2-40B4-BE49-F238E27FC236}">
                <a16:creationId xmlns:a16="http://schemas.microsoft.com/office/drawing/2014/main" id="{4FBC71DE-58C8-48E3-95B7-E81B4C4525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366920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569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rodiče - vyhodnocení</a:t>
            </a:r>
          </a:p>
        </p:txBody>
      </p:sp>
      <p:graphicFrame>
        <p:nvGraphicFramePr>
          <p:cNvPr id="3" name="Zástupný symbol pro obsah 5">
            <a:extLst>
              <a:ext uri="{FF2B5EF4-FFF2-40B4-BE49-F238E27FC236}">
                <a16:creationId xmlns:a16="http://schemas.microsoft.com/office/drawing/2014/main" id="{B3830BC5-5C5D-436B-9933-7B9C3F92EE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794080"/>
              </p:ext>
            </p:extLst>
          </p:nvPr>
        </p:nvGraphicFramePr>
        <p:xfrm>
          <a:off x="335756" y="1260000"/>
          <a:ext cx="11520487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097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5B52BA6-107B-465F-9B0B-59E16146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0000"/>
            <a:ext cx="11563350" cy="5598000"/>
          </a:xfrm>
        </p:spPr>
        <p:txBody>
          <a:bodyPr>
            <a:noAutofit/>
          </a:bodyPr>
          <a:lstStyle/>
          <a:p>
            <a:pPr marL="360363" indent="-360363">
              <a:lnSpc>
                <a:spcPts val="3200"/>
              </a:lnSpc>
              <a:buAutoNum type="arabicPeriod"/>
            </a:pPr>
            <a:r>
              <a:rPr lang="pl-PL" sz="2000" b="1" dirty="0"/>
              <a:t>Je tvá škola do/ze školy bezpečná?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dirty="0"/>
              <a:t>Odkud se dopravuješ do školy?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pl-PL" sz="2000" b="1" dirty="0"/>
              <a:t>Jak se obyvkle dopravuješ do školy?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pl-PL" sz="2000" b="1" dirty="0"/>
              <a:t>Jak se obvykle dopravuješ ze školy?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Jak by ses chtěl dopravovat do/ze školy kdybys k tomu měl dobré podmínky?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Pokud cestuješ jiným způsobem, než bys chtěl(a), napiš, co ti v tom brání?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Jsi spokojen s dopravní situací v bezprostředním okolí tvé školy </a:t>
            </a:r>
            <a:r>
              <a:rPr lang="cs-CZ" sz="2000" dirty="0"/>
              <a:t>a jakou změnu bys případně přivítal(a)?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Jsi spokojen(a) s fungováním veřejné dopravy v okolí školy?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dirty="0"/>
              <a:t>Co by sis přál(a) u školy nebo ve škole, aby se ti cestovalo tvým zvoleným způsobem lépe?</a:t>
            </a:r>
          </a:p>
          <a:p>
            <a:pPr marL="360363" indent="-360363">
              <a:lnSpc>
                <a:spcPts val="3200"/>
              </a:lnSpc>
              <a:buAutoNum type="arabicPeriod"/>
            </a:pPr>
            <a:r>
              <a:rPr lang="cs-CZ" sz="2000" b="1" dirty="0"/>
              <a:t>Líbí se ti, jak vypadá prostranství přímo před školou,</a:t>
            </a:r>
            <a:r>
              <a:rPr lang="cs-CZ" sz="2000" dirty="0"/>
              <a:t> a co bys případně změnil(a)?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8511319-8F2D-4485-8B03-5DDDF4E4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0"/>
            <a:ext cx="11880000" cy="1260000"/>
          </a:xfrm>
        </p:spPr>
        <p:txBody>
          <a:bodyPr>
            <a:normAutofit/>
          </a:bodyPr>
          <a:lstStyle/>
          <a:p>
            <a:r>
              <a:rPr lang="cs-CZ" sz="3600" dirty="0"/>
              <a:t>Dotazník pro žáky - otázky</a:t>
            </a:r>
          </a:p>
        </p:txBody>
      </p:sp>
    </p:spTree>
    <p:extLst>
      <p:ext uri="{BB962C8B-B14F-4D97-AF65-F5344CB8AC3E}">
        <p14:creationId xmlns:p14="http://schemas.microsoft.com/office/powerpoint/2010/main" val="17952424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958</Words>
  <Application>Microsoft Office PowerPoint</Application>
  <PresentationFormat>Širokoúhlá obrazovka</PresentationFormat>
  <Paragraphs>127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BEZPEČNÉ CESTY DO ŠKOLY</vt:lpstr>
      <vt:lpstr>Obsah</vt:lpstr>
      <vt:lpstr>Dotazník pro rodiče - otázky</vt:lpstr>
      <vt:lpstr>Dotazník pro rodiče - vyhodnocení</vt:lpstr>
      <vt:lpstr>Dotazník pro rodiče - vyhodnocení</vt:lpstr>
      <vt:lpstr>Dotazník pro rodiče - vyhodnocení</vt:lpstr>
      <vt:lpstr>Dotazník pro rodiče - vyhodnocení</vt:lpstr>
      <vt:lpstr>Dotazník pro rodiče - vyhodnocení</vt:lpstr>
      <vt:lpstr>Dotazník pro žáky - otázky</vt:lpstr>
      <vt:lpstr>Dotazník pro žáky - vyhodnocení</vt:lpstr>
      <vt:lpstr>Dotazník pro žáky - vyhodnocení</vt:lpstr>
      <vt:lpstr>Dotazník pro žáky - vyhodnocení</vt:lpstr>
      <vt:lpstr>Dotazník pro žáky - vyhodnocení</vt:lpstr>
      <vt:lpstr>Dotazník pro žáky - vyhodnocení</vt:lpstr>
      <vt:lpstr>Dotazník pro žáky - vyhodnocení</vt:lpstr>
      <vt:lpstr>Dotazník pro žáky - vyhodnocení</vt:lpstr>
      <vt:lpstr>Dotazník pro žáky - vyhodnocení</vt:lpstr>
      <vt:lpstr>Dotazník pro žáky - vyhodnocení</vt:lpstr>
      <vt:lpstr>Výběr lokality pro mapování</vt:lpstr>
      <vt:lpstr>Mapování žáků - ukázky</vt:lpstr>
      <vt:lpstr>Mapování žáků - vyhodnocení</vt:lpstr>
      <vt:lpstr>Třídní mapy - ukázky</vt:lpstr>
      <vt:lpstr>Třídní mapy - všechna nebezpečná místa (25x)</vt:lpstr>
      <vt:lpstr>Třídní mapy - vyhodnocení nebezpečných míst (8x)</vt:lpstr>
      <vt:lpstr>Třídní mapy - vyhodnocení</vt:lpstr>
      <vt:lpstr>Školní mapa - tvorba</vt:lpstr>
      <vt:lpstr>Školní mapa - finální mapa</vt:lpstr>
      <vt:lpstr>Problematická místa - seznam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BEZPEČNÉ CESTY DO ŠKOLY</dc:title>
  <dc:creator>Martin Šalda</dc:creator>
  <cp:lastModifiedBy>Martin Šalda</cp:lastModifiedBy>
  <cp:revision>111</cp:revision>
  <dcterms:created xsi:type="dcterms:W3CDTF">2018-01-05T08:12:33Z</dcterms:created>
  <dcterms:modified xsi:type="dcterms:W3CDTF">2018-02-14T00:39:11Z</dcterms:modified>
</cp:coreProperties>
</file>